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72" r:id="rId5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3F811E5-B371-6A28-BF9A-0F57DE4B7A28}" name="Alice Brealy" initials="AB" userId="S::abrealy@caterlinkltd.co.uk::702f5e84-6c0f-4bcb-baa0-ae526eff269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op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BCEB"/>
    <a:srgbClr val="FFF0D2"/>
    <a:srgbClr val="FFD3CC"/>
    <a:srgbClr val="C9FFFB"/>
    <a:srgbClr val="FF4343"/>
    <a:srgbClr val="00C8BA"/>
    <a:srgbClr val="C5FFFB"/>
    <a:srgbClr val="00968B"/>
    <a:srgbClr val="009E93"/>
    <a:srgbClr val="006D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1316" y="4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222E43BF-527D-440D-8356-FC8BCEDDB5DC}" type="datetimeFigureOut">
              <a:rPr lang="en-GB" smtClean="0"/>
              <a:t>26/09/2023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2D8F38C-0513-424D-9F07-ACE2DBD6F9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410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26/09/2023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E56D4B-3E37-45DC-8A0E-850FD0BBE6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3E2D7A-21FB-4E41-849E-FBC6B38F3D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" y="21720"/>
            <a:ext cx="1602025" cy="7696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8244A5-C333-4344-B70D-CA249A56B37A}"/>
              </a:ext>
            </a:extLst>
          </p:cNvPr>
          <p:cNvSpPr txBox="1"/>
          <p:nvPr userDrawn="1"/>
        </p:nvSpPr>
        <p:spPr>
          <a:xfrm>
            <a:off x="8788936" y="3163689"/>
            <a:ext cx="1088495" cy="3642122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ALLERGY INFORMATION:</a:t>
            </a:r>
          </a:p>
          <a:p>
            <a:r>
              <a:rPr lang="en-GB" sz="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If </a:t>
            </a:r>
            <a:r>
              <a:rPr lang="en-GB" sz="7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you would like to know about particular allergens in foods please ask a member of the catering team for information. If your child has a school lunch and has a food allergy or intolerance you will be asked to complete a form to ensure we have the necessary information to cater for your child. We use a large variety of ingredients in the preparation of our meals and due to the nature of our kitchens it is not possible to completely remove the risk of cross contamination.</a:t>
            </a:r>
            <a:endParaRPr lang="en-GB" sz="7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2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26/09/2023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260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26/09/2023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069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26/09/2023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97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26/09/2023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108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26/09/2023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155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26/09/2023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314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26/09/2023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301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26/09/2023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226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26/09/2023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868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26/09/2023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758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1A62-7A48-4C58-849E-C45ADCCDA826}" type="datetimeFigureOut">
              <a:rPr lang="en-GB" smtClean="0"/>
              <a:t>26/09/2023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97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Chart, treemap chart&#10;&#10;Description automatically generated">
            <a:extLst>
              <a:ext uri="{FF2B5EF4-FFF2-40B4-BE49-F238E27FC236}">
                <a16:creationId xmlns:a16="http://schemas.microsoft.com/office/drawing/2014/main" id="{DC6214DE-5F9F-5B39-9073-1AD21E684A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9E33D7-3F3C-9A80-3D40-A79924EB47DF}"/>
              </a:ext>
            </a:extLst>
          </p:cNvPr>
          <p:cNvSpPr txBox="1"/>
          <p:nvPr/>
        </p:nvSpPr>
        <p:spPr>
          <a:xfrm>
            <a:off x="1467197" y="639949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182EB3-1E36-8C6A-4591-B45BE21148DA}"/>
              </a:ext>
            </a:extLst>
          </p:cNvPr>
          <p:cNvSpPr txBox="1"/>
          <p:nvPr/>
        </p:nvSpPr>
        <p:spPr>
          <a:xfrm>
            <a:off x="1467197" y="1015631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3E04FD-A0DE-3B88-B28E-BFCD10B179A4}"/>
              </a:ext>
            </a:extLst>
          </p:cNvPr>
          <p:cNvSpPr txBox="1"/>
          <p:nvPr/>
        </p:nvSpPr>
        <p:spPr>
          <a:xfrm>
            <a:off x="1439194" y="1387056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DD66A0-4F2F-86EE-62DC-3D8B5C5B0E18}"/>
              </a:ext>
            </a:extLst>
          </p:cNvPr>
          <p:cNvSpPr txBox="1"/>
          <p:nvPr/>
        </p:nvSpPr>
        <p:spPr>
          <a:xfrm>
            <a:off x="1467197" y="1758481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 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6ABF07-F1FF-3E32-52C7-ADCCEA6DE892}"/>
              </a:ext>
            </a:extLst>
          </p:cNvPr>
          <p:cNvSpPr txBox="1"/>
          <p:nvPr/>
        </p:nvSpPr>
        <p:spPr>
          <a:xfrm>
            <a:off x="2479369" y="2657961"/>
            <a:ext cx="137845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Cheesy Swirl with New Potatoes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857587-10B2-3C24-5EFE-96E8A0146714}"/>
              </a:ext>
            </a:extLst>
          </p:cNvPr>
          <p:cNvSpPr txBox="1"/>
          <p:nvPr/>
        </p:nvSpPr>
        <p:spPr>
          <a:xfrm>
            <a:off x="2461772" y="2312340"/>
            <a:ext cx="1446119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Tomato Pasta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19C654-E43A-08BD-4771-348CE301FFFC}"/>
              </a:ext>
            </a:extLst>
          </p:cNvPr>
          <p:cNvSpPr txBox="1"/>
          <p:nvPr/>
        </p:nvSpPr>
        <p:spPr>
          <a:xfrm>
            <a:off x="2553922" y="1440845"/>
            <a:ext cx="1283501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Green Beans &amp; Sweetcorn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2B87E0-9152-E4F8-385B-CC857421E597}"/>
              </a:ext>
            </a:extLst>
          </p:cNvPr>
          <p:cNvSpPr txBox="1"/>
          <p:nvPr/>
        </p:nvSpPr>
        <p:spPr>
          <a:xfrm>
            <a:off x="3768055" y="3401125"/>
            <a:ext cx="1562481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NEW </a:t>
            </a: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Carrot Cake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66BA69E-F074-F8A6-7680-9C585AB5C0D9}"/>
              </a:ext>
            </a:extLst>
          </p:cNvPr>
          <p:cNvSpPr txBox="1"/>
          <p:nvPr/>
        </p:nvSpPr>
        <p:spPr>
          <a:xfrm>
            <a:off x="6759727" y="2618542"/>
            <a:ext cx="1332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Chinese Vegetable Noodle  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354A9AA-19C4-7575-ECC5-3035003608D3}"/>
              </a:ext>
            </a:extLst>
          </p:cNvPr>
          <p:cNvSpPr txBox="1"/>
          <p:nvPr/>
        </p:nvSpPr>
        <p:spPr>
          <a:xfrm>
            <a:off x="3907891" y="1394691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Peas &amp; Coleslaw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3955885-B382-C2A8-3E76-779F74740DA9}"/>
              </a:ext>
            </a:extLst>
          </p:cNvPr>
          <p:cNvSpPr txBox="1"/>
          <p:nvPr/>
        </p:nvSpPr>
        <p:spPr>
          <a:xfrm>
            <a:off x="3821206" y="1712170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 panose="020B0502020202020204" pitchFamily="34" charset="0"/>
              </a:rPr>
              <a:t>Lemon Drizzle Cake </a:t>
            </a: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B52C4CD-4A36-CD1B-4F2C-133F1AD3299A}"/>
              </a:ext>
            </a:extLst>
          </p:cNvPr>
          <p:cNvSpPr txBox="1"/>
          <p:nvPr/>
        </p:nvSpPr>
        <p:spPr>
          <a:xfrm>
            <a:off x="6788359" y="2233742"/>
            <a:ext cx="132177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Chef Shilpa’s Chicken Korma with Rice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E74F507-109E-D926-C681-D2181C1E25DE}"/>
              </a:ext>
            </a:extLst>
          </p:cNvPr>
          <p:cNvSpPr txBox="1"/>
          <p:nvPr/>
        </p:nvSpPr>
        <p:spPr>
          <a:xfrm>
            <a:off x="5234218" y="575581"/>
            <a:ext cx="1562481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Roast C</a:t>
            </a:r>
            <a:r>
              <a:rPr lang="en-GB" sz="750" dirty="0" err="1">
                <a:solidFill>
                  <a:prstClr val="black"/>
                </a:solidFill>
                <a:latin typeface="Century Gothic"/>
              </a:rPr>
              <a:t>hicken</a:t>
            </a: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, Stuffing</a:t>
            </a: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Roast Potatoes &amp; Gravy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B4EEC18-3125-20CD-33E9-31E4EE665666}"/>
              </a:ext>
            </a:extLst>
          </p:cNvPr>
          <p:cNvSpPr txBox="1"/>
          <p:nvPr/>
        </p:nvSpPr>
        <p:spPr>
          <a:xfrm>
            <a:off x="5363491" y="922867"/>
            <a:ext cx="1332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Veg Wellington, Stuffing, Roast Potatoes &amp; Gravy</a:t>
            </a:r>
            <a:endParaRPr kumimoji="0" lang="en-US" sz="75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CA00D1D-A9C1-A837-EDAE-E65F4CCC354C}"/>
              </a:ext>
            </a:extLst>
          </p:cNvPr>
          <p:cNvSpPr txBox="1"/>
          <p:nvPr/>
        </p:nvSpPr>
        <p:spPr>
          <a:xfrm>
            <a:off x="5167993" y="1416754"/>
            <a:ext cx="166649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 Medley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C53FC51-1658-D348-9F50-584FBD5A6255}"/>
              </a:ext>
            </a:extLst>
          </p:cNvPr>
          <p:cNvSpPr txBox="1"/>
          <p:nvPr/>
        </p:nvSpPr>
        <p:spPr>
          <a:xfrm>
            <a:off x="2497165" y="1801498"/>
            <a:ext cx="1283502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Oaty Cookie With Peaches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FF9AA79-9907-A21C-AECC-DC531275B594}"/>
              </a:ext>
            </a:extLst>
          </p:cNvPr>
          <p:cNvSpPr txBox="1"/>
          <p:nvPr/>
        </p:nvSpPr>
        <p:spPr>
          <a:xfrm>
            <a:off x="4197364" y="598370"/>
            <a:ext cx="1119743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 choice of Burger (Beef &amp; Bean or Beet Burger) in a bun with Toppings and Potato Wedges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DC2C9B4-703C-E9EC-6140-8D16D61DDE91}"/>
              </a:ext>
            </a:extLst>
          </p:cNvPr>
          <p:cNvSpPr txBox="1"/>
          <p:nvPr/>
        </p:nvSpPr>
        <p:spPr>
          <a:xfrm>
            <a:off x="6573735" y="1408400"/>
            <a:ext cx="166649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Carrots &amp; Broccoli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6335264-5AEB-D548-BD93-A368C69244BC}"/>
              </a:ext>
            </a:extLst>
          </p:cNvPr>
          <p:cNvSpPr txBox="1"/>
          <p:nvPr/>
        </p:nvSpPr>
        <p:spPr>
          <a:xfrm>
            <a:off x="5196244" y="1784956"/>
            <a:ext cx="166649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 panose="020B0502020202020204" pitchFamily="34" charset="0"/>
              </a:rPr>
              <a:t>Fruit Jelly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With Mandarins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DDEDA9C-B4EC-739F-F39C-5BFA8ADED8B5}"/>
              </a:ext>
            </a:extLst>
          </p:cNvPr>
          <p:cNvSpPr txBox="1"/>
          <p:nvPr/>
        </p:nvSpPr>
        <p:spPr>
          <a:xfrm>
            <a:off x="8181846" y="584199"/>
            <a:ext cx="139103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Fishfingers with Chips &amp; Tomato Sauce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8A5DAF3-821C-D67D-CB36-84D7AEAED61E}"/>
              </a:ext>
            </a:extLst>
          </p:cNvPr>
          <p:cNvSpPr txBox="1"/>
          <p:nvPr/>
        </p:nvSpPr>
        <p:spPr>
          <a:xfrm>
            <a:off x="8306804" y="2576652"/>
            <a:ext cx="132588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Cheese Omelette with Chips &amp; Tomato Sauce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E32BF64-E905-02DD-0FC3-52CED7207FAD}"/>
              </a:ext>
            </a:extLst>
          </p:cNvPr>
          <p:cNvSpPr txBox="1"/>
          <p:nvPr/>
        </p:nvSpPr>
        <p:spPr>
          <a:xfrm>
            <a:off x="8284239" y="1428272"/>
            <a:ext cx="1263991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Baked Beans &amp; Peas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8EF7E21-53A0-D182-E1C9-61B1D66B2BCA}"/>
              </a:ext>
            </a:extLst>
          </p:cNvPr>
          <p:cNvSpPr txBox="1"/>
          <p:nvPr/>
        </p:nvSpPr>
        <p:spPr>
          <a:xfrm>
            <a:off x="8034322" y="1741408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 panose="020B0502020202020204" pitchFamily="34" charset="0"/>
              </a:rPr>
              <a:t>Fresh Fruit Salad or Platter </a:t>
            </a: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89F6B5F-516C-D098-17A7-51B772D114D4}"/>
              </a:ext>
            </a:extLst>
          </p:cNvPr>
          <p:cNvSpPr txBox="1"/>
          <p:nvPr/>
        </p:nvSpPr>
        <p:spPr>
          <a:xfrm>
            <a:off x="2541208" y="3794386"/>
            <a:ext cx="1002881" cy="1131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NEW </a:t>
            </a: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choice of Tomato </a:t>
            </a:r>
            <a:r>
              <a:rPr lang="en-GB" sz="750" dirty="0">
                <a:solidFill>
                  <a:prstClr val="black"/>
                </a:solidFill>
                <a:latin typeface="Century Gothic" panose="020B0502020202020204" pitchFamily="34" charset="0"/>
              </a:rPr>
              <a:t>or Creamy Cheese Pasta with Croutons or Nachos </a:t>
            </a: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Or Jacket Potato &amp; Beans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1D56D32-8AAC-ED57-9703-69CA444EA962}"/>
              </a:ext>
            </a:extLst>
          </p:cNvPr>
          <p:cNvSpPr txBox="1"/>
          <p:nvPr/>
        </p:nvSpPr>
        <p:spPr>
          <a:xfrm>
            <a:off x="2419888" y="3068019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Green Beans &amp; Carrots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4040FC6-D151-6741-4080-9D598DBDB4A8}"/>
              </a:ext>
            </a:extLst>
          </p:cNvPr>
          <p:cNvSpPr txBox="1"/>
          <p:nvPr/>
        </p:nvSpPr>
        <p:spPr>
          <a:xfrm>
            <a:off x="6739246" y="1715388"/>
            <a:ext cx="144459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NEW </a:t>
            </a: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Jam and Coconut Sponge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72A144E-162B-760C-7E9E-B3DBEC9963B0}"/>
              </a:ext>
            </a:extLst>
          </p:cNvPr>
          <p:cNvSpPr txBox="1"/>
          <p:nvPr/>
        </p:nvSpPr>
        <p:spPr>
          <a:xfrm>
            <a:off x="1498899" y="2310695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AC58BF0-EA9A-9B55-D616-8918923E89ED}"/>
              </a:ext>
            </a:extLst>
          </p:cNvPr>
          <p:cNvSpPr txBox="1"/>
          <p:nvPr/>
        </p:nvSpPr>
        <p:spPr>
          <a:xfrm>
            <a:off x="1490218" y="2728679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7DF07C4-B4F7-7715-BEB0-F6831FD6798C}"/>
              </a:ext>
            </a:extLst>
          </p:cNvPr>
          <p:cNvSpPr txBox="1"/>
          <p:nvPr/>
        </p:nvSpPr>
        <p:spPr>
          <a:xfrm>
            <a:off x="1470896" y="3057802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8F4D077-3496-4BCF-AF77-5C9CB7887ECF}"/>
              </a:ext>
            </a:extLst>
          </p:cNvPr>
          <p:cNvSpPr txBox="1"/>
          <p:nvPr/>
        </p:nvSpPr>
        <p:spPr>
          <a:xfrm>
            <a:off x="1498899" y="3429227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 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EAFEA55-FF61-E79B-913D-F6550F79E79D}"/>
              </a:ext>
            </a:extLst>
          </p:cNvPr>
          <p:cNvSpPr txBox="1"/>
          <p:nvPr/>
        </p:nvSpPr>
        <p:spPr>
          <a:xfrm>
            <a:off x="1513094" y="3905070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ACA3064-8CA6-85DD-AF02-5CAC490BBE4B}"/>
              </a:ext>
            </a:extLst>
          </p:cNvPr>
          <p:cNvSpPr txBox="1"/>
          <p:nvPr/>
        </p:nvSpPr>
        <p:spPr>
          <a:xfrm>
            <a:off x="1513094" y="4280752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C1A814B-39A3-5B40-9073-C2E8EB696279}"/>
              </a:ext>
            </a:extLst>
          </p:cNvPr>
          <p:cNvSpPr txBox="1"/>
          <p:nvPr/>
        </p:nvSpPr>
        <p:spPr>
          <a:xfrm>
            <a:off x="1558035" y="4653718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58B6A03-0949-134C-381A-8D7968B19A6F}"/>
              </a:ext>
            </a:extLst>
          </p:cNvPr>
          <p:cNvSpPr txBox="1"/>
          <p:nvPr/>
        </p:nvSpPr>
        <p:spPr>
          <a:xfrm>
            <a:off x="1513094" y="5023602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 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C5DC8B2-04B2-0D50-2FB8-D31DBCFCB332}"/>
              </a:ext>
            </a:extLst>
          </p:cNvPr>
          <p:cNvSpPr txBox="1"/>
          <p:nvPr/>
        </p:nvSpPr>
        <p:spPr>
          <a:xfrm>
            <a:off x="6759807" y="3813544"/>
            <a:ext cx="140131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Chicken Pie with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Mashed Potatoes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E05FF37-11E1-57B9-33B6-9B690D35DE8B}"/>
              </a:ext>
            </a:extLst>
          </p:cNvPr>
          <p:cNvSpPr txBox="1"/>
          <p:nvPr/>
        </p:nvSpPr>
        <p:spPr>
          <a:xfrm>
            <a:off x="6668604" y="1013694"/>
            <a:ext cx="153390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Veggie </a:t>
            </a:r>
            <a:r>
              <a:rPr lang="en-GB" sz="750" dirty="0">
                <a:solidFill>
                  <a:prstClr val="black"/>
                </a:solidFill>
                <a:latin typeface="Century Gothic"/>
              </a:rPr>
              <a:t>Bolognaise with Garlic Bread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D203FA6-4483-08F6-C428-CB34F6913B0F}"/>
              </a:ext>
            </a:extLst>
          </p:cNvPr>
          <p:cNvSpPr txBox="1"/>
          <p:nvPr/>
        </p:nvSpPr>
        <p:spPr>
          <a:xfrm>
            <a:off x="6557450" y="3319618"/>
            <a:ext cx="166649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Chocolate Drizzle Cake with Chocolate Sauce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3DC77BC-3B51-2DF5-CF03-33DB0928D144}"/>
              </a:ext>
            </a:extLst>
          </p:cNvPr>
          <p:cNvSpPr txBox="1"/>
          <p:nvPr/>
        </p:nvSpPr>
        <p:spPr>
          <a:xfrm>
            <a:off x="3883521" y="3052243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Baked Beans &amp; Peas</a:t>
            </a: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5BA82EF-1834-AEFD-5345-4D529B0AFD18}"/>
              </a:ext>
            </a:extLst>
          </p:cNvPr>
          <p:cNvSpPr txBox="1"/>
          <p:nvPr/>
        </p:nvSpPr>
        <p:spPr>
          <a:xfrm>
            <a:off x="5251798" y="3808259"/>
            <a:ext cx="148744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Sausages, Onions and Gravy with Roast Potatoes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74AB859-2388-49C8-EDF3-B803B371543F}"/>
              </a:ext>
            </a:extLst>
          </p:cNvPr>
          <p:cNvSpPr txBox="1"/>
          <p:nvPr/>
        </p:nvSpPr>
        <p:spPr>
          <a:xfrm>
            <a:off x="5345271" y="4154602"/>
            <a:ext cx="1286552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Veggie Sausages, Onions and Gravy with Roast Potatoes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9E4D9A64-B44E-E96E-8650-894345BC1DF9}"/>
              </a:ext>
            </a:extLst>
          </p:cNvPr>
          <p:cNvSpPr txBox="1"/>
          <p:nvPr/>
        </p:nvSpPr>
        <p:spPr>
          <a:xfrm>
            <a:off x="5157600" y="3469185"/>
            <a:ext cx="1666494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 panose="020B0502020202020204" pitchFamily="34" charset="0"/>
              </a:rPr>
              <a:t> Apple Crumble with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 panose="020B0502020202020204" pitchFamily="34" charset="0"/>
              </a:rPr>
              <a:t>Custard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330E18C-F731-7BA7-D7F2-DBB8A1A17A9E}"/>
              </a:ext>
            </a:extLst>
          </p:cNvPr>
          <p:cNvSpPr txBox="1"/>
          <p:nvPr/>
        </p:nvSpPr>
        <p:spPr>
          <a:xfrm>
            <a:off x="5289948" y="3186700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 Medley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9331B4D-1905-7AA8-93C4-361F75EDEAC4}"/>
              </a:ext>
            </a:extLst>
          </p:cNvPr>
          <p:cNvSpPr txBox="1"/>
          <p:nvPr/>
        </p:nvSpPr>
        <p:spPr>
          <a:xfrm>
            <a:off x="3897562" y="4192403"/>
            <a:ext cx="143297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Vegetable Fajitas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with Rice</a:t>
            </a:r>
            <a:endParaRPr kumimoji="0" lang="en-US" sz="75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34DF7161-4A2D-FC51-86AF-82F12C606527}"/>
              </a:ext>
            </a:extLst>
          </p:cNvPr>
          <p:cNvSpPr txBox="1"/>
          <p:nvPr/>
        </p:nvSpPr>
        <p:spPr>
          <a:xfrm rot="10800000" flipV="1">
            <a:off x="2493787" y="3473570"/>
            <a:ext cx="140377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 panose="020B0502020202020204" pitchFamily="34" charset="0"/>
              </a:rPr>
              <a:t>Shortbread with Peaches </a:t>
            </a: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0E46AA3-58F8-61F4-DA3F-D77B364AF3D1}"/>
              </a:ext>
            </a:extLst>
          </p:cNvPr>
          <p:cNvSpPr txBox="1"/>
          <p:nvPr/>
        </p:nvSpPr>
        <p:spPr>
          <a:xfrm>
            <a:off x="6681781" y="2981479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Carrots &amp; Green Beans</a:t>
            </a: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E16D6A5-C3B2-364B-F316-EAB274667C83}"/>
              </a:ext>
            </a:extLst>
          </p:cNvPr>
          <p:cNvSpPr txBox="1"/>
          <p:nvPr/>
        </p:nvSpPr>
        <p:spPr>
          <a:xfrm>
            <a:off x="8133968" y="2192307"/>
            <a:ext cx="154800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Fishfingers with Chips &amp; Tomato Sauce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AE38696D-AEAB-0FA7-197A-92FB53C5C257}"/>
              </a:ext>
            </a:extLst>
          </p:cNvPr>
          <p:cNvSpPr txBox="1"/>
          <p:nvPr/>
        </p:nvSpPr>
        <p:spPr>
          <a:xfrm>
            <a:off x="8267713" y="3018680"/>
            <a:ext cx="1280517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Baked Beans &amp; Peas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38C88161-984A-0B7D-5686-3EFB86AC6D41}"/>
              </a:ext>
            </a:extLst>
          </p:cNvPr>
          <p:cNvSpPr txBox="1"/>
          <p:nvPr/>
        </p:nvSpPr>
        <p:spPr>
          <a:xfrm>
            <a:off x="8084460" y="4983517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Fresh Fruit Salad Or Platter 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7E9BEA73-EBD0-0DA3-639F-F9527DA31F22}"/>
              </a:ext>
            </a:extLst>
          </p:cNvPr>
          <p:cNvSpPr txBox="1"/>
          <p:nvPr/>
        </p:nvSpPr>
        <p:spPr>
          <a:xfrm>
            <a:off x="8251166" y="978815"/>
            <a:ext cx="137164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Cheesy Bean Pasty with Chips &amp; Tomato Sauce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2217A9BF-2AA5-99A8-B348-B2F0FB35A4A7}"/>
              </a:ext>
            </a:extLst>
          </p:cNvPr>
          <p:cNvSpPr txBox="1"/>
          <p:nvPr/>
        </p:nvSpPr>
        <p:spPr>
          <a:xfrm>
            <a:off x="2611542" y="563301"/>
            <a:ext cx="1261273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Cheese and Tomato Pizza with </a:t>
            </a:r>
            <a:r>
              <a:rPr lang="en-US" sz="750" dirty="0">
                <a:solidFill>
                  <a:prstClr val="black"/>
                </a:solidFill>
                <a:latin typeface="Century Gothic" panose="020B0502020202020204" pitchFamily="34" charset="0"/>
              </a:rPr>
              <a:t>Pasta Salad</a:t>
            </a:r>
            <a:endParaRPr kumimoji="0" lang="en-US" sz="75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35D27268-9C73-2ADC-A000-AD5E5F5C93D3}"/>
              </a:ext>
            </a:extLst>
          </p:cNvPr>
          <p:cNvSpPr txBox="1"/>
          <p:nvPr/>
        </p:nvSpPr>
        <p:spPr>
          <a:xfrm>
            <a:off x="2537944" y="1000455"/>
            <a:ext cx="1242723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NEW </a:t>
            </a: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Chef Mariam’s Vegetable Couscous 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45296B49-C60A-95B8-1B28-6609D0C4927C}"/>
              </a:ext>
            </a:extLst>
          </p:cNvPr>
          <p:cNvSpPr txBox="1"/>
          <p:nvPr/>
        </p:nvSpPr>
        <p:spPr>
          <a:xfrm>
            <a:off x="2321588" y="4974578"/>
            <a:ext cx="1666494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NEW </a:t>
            </a: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Chocolate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Orange Cookie With Mandarins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DD034180-7646-86E7-3260-0CCA1AB48805}"/>
              </a:ext>
            </a:extLst>
          </p:cNvPr>
          <p:cNvSpPr txBox="1"/>
          <p:nvPr/>
        </p:nvSpPr>
        <p:spPr>
          <a:xfrm>
            <a:off x="2454176" y="4635904"/>
            <a:ext cx="140131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Green Beans &amp; Carrots</a:t>
            </a: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8FE8D7BE-29DA-21C2-79B5-A38E8F72DF37}"/>
              </a:ext>
            </a:extLst>
          </p:cNvPr>
          <p:cNvSpPr txBox="1"/>
          <p:nvPr/>
        </p:nvSpPr>
        <p:spPr>
          <a:xfrm>
            <a:off x="3890356" y="2247262"/>
            <a:ext cx="144018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Sausage Roll with Potato Wedges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FA206FB6-0E47-E2A2-331D-1FBCFAF70401}"/>
              </a:ext>
            </a:extLst>
          </p:cNvPr>
          <p:cNvSpPr txBox="1"/>
          <p:nvPr/>
        </p:nvSpPr>
        <p:spPr>
          <a:xfrm>
            <a:off x="3919277" y="2666081"/>
            <a:ext cx="134918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NEW </a:t>
            </a: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Loaded Cheesy Jackets 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F6BBC56F-EBB7-E8C1-FAF7-1B5D9BD47908}"/>
              </a:ext>
            </a:extLst>
          </p:cNvPr>
          <p:cNvSpPr txBox="1"/>
          <p:nvPr/>
        </p:nvSpPr>
        <p:spPr>
          <a:xfrm>
            <a:off x="3742337" y="4942821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 panose="020B0502020202020204" pitchFamily="34" charset="0"/>
              </a:rPr>
              <a:t>Iced Sponge</a:t>
            </a: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237CD543-1A65-3733-2CA3-64F2DF2D7F5E}"/>
              </a:ext>
            </a:extLst>
          </p:cNvPr>
          <p:cNvSpPr txBox="1"/>
          <p:nvPr/>
        </p:nvSpPr>
        <p:spPr>
          <a:xfrm>
            <a:off x="3896035" y="4646493"/>
            <a:ext cx="140131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Peas &amp; Sweetcorn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10B5852B-E60D-1C77-B3C0-3AF6A33996A6}"/>
              </a:ext>
            </a:extLst>
          </p:cNvPr>
          <p:cNvSpPr txBox="1"/>
          <p:nvPr/>
        </p:nvSpPr>
        <p:spPr>
          <a:xfrm>
            <a:off x="5306423" y="2501778"/>
            <a:ext cx="1325542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A choice of Roasted BBQ or Lemon &amp; Herb Chicken or Vegan Quorn, with Seasoned Roast Potatoes and Salads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394D5381-03AD-AACB-CE83-B229565F206D}"/>
              </a:ext>
            </a:extLst>
          </p:cNvPr>
          <p:cNvSpPr txBox="1"/>
          <p:nvPr/>
        </p:nvSpPr>
        <p:spPr>
          <a:xfrm>
            <a:off x="5121865" y="4995884"/>
            <a:ext cx="166649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New </a:t>
            </a: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Melting Moment Biscuit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7C614E85-ADA9-9A46-80C0-EF8448DC1292}"/>
              </a:ext>
            </a:extLst>
          </p:cNvPr>
          <p:cNvSpPr txBox="1"/>
          <p:nvPr/>
        </p:nvSpPr>
        <p:spPr>
          <a:xfrm>
            <a:off x="5289948" y="4674318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 Medley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E8314E75-AC7D-B922-7632-92015D1744C8}"/>
              </a:ext>
            </a:extLst>
          </p:cNvPr>
          <p:cNvSpPr txBox="1"/>
          <p:nvPr/>
        </p:nvSpPr>
        <p:spPr>
          <a:xfrm>
            <a:off x="6722346" y="616118"/>
            <a:ext cx="148016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Spaghetti Bolognaise with Garlic Bread</a:t>
            </a:r>
            <a:endParaRPr kumimoji="0" lang="en-US" sz="75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A99B9093-DD9F-2AD7-B58F-4226E57B222B}"/>
              </a:ext>
            </a:extLst>
          </p:cNvPr>
          <p:cNvSpPr txBox="1"/>
          <p:nvPr/>
        </p:nvSpPr>
        <p:spPr>
          <a:xfrm>
            <a:off x="6810576" y="4694503"/>
            <a:ext cx="125504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Cabbage &amp; Carrots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EB5149ED-B8FD-4202-26F6-B7EC449EB092}"/>
              </a:ext>
            </a:extLst>
          </p:cNvPr>
          <p:cNvSpPr txBox="1"/>
          <p:nvPr/>
        </p:nvSpPr>
        <p:spPr>
          <a:xfrm>
            <a:off x="6553141" y="4991528"/>
            <a:ext cx="162870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Peach Upside Down Cake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with Custard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87A217AD-CFE0-2AA8-95BC-FD7191E46BB9}"/>
              </a:ext>
            </a:extLst>
          </p:cNvPr>
          <p:cNvSpPr txBox="1"/>
          <p:nvPr/>
        </p:nvSpPr>
        <p:spPr>
          <a:xfrm>
            <a:off x="8139080" y="3771660"/>
            <a:ext cx="1547335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Fishfingers or Salmon Fishcake with Chips &amp; Tomato Sauce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0707011F-7604-E50A-CEF7-52AE59EB2352}"/>
              </a:ext>
            </a:extLst>
          </p:cNvPr>
          <p:cNvSpPr txBox="1"/>
          <p:nvPr/>
        </p:nvSpPr>
        <p:spPr>
          <a:xfrm>
            <a:off x="8285229" y="4650800"/>
            <a:ext cx="1304766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Baked Beans &amp; Peas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99560C87-83DE-6340-19B5-6A2A486F5F34}"/>
              </a:ext>
            </a:extLst>
          </p:cNvPr>
          <p:cNvSpPr txBox="1"/>
          <p:nvPr/>
        </p:nvSpPr>
        <p:spPr>
          <a:xfrm>
            <a:off x="8118878" y="3398362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Fresh Fruit Salad Or Platter 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38" name="Picture 137" descr="A close up of a logo&#10;&#10;Description automatically generated">
            <a:extLst>
              <a:ext uri="{FF2B5EF4-FFF2-40B4-BE49-F238E27FC236}">
                <a16:creationId xmlns:a16="http://schemas.microsoft.com/office/drawing/2014/main" id="{BB604168-0EB1-A193-94B2-2B781889A5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520" y="5440959"/>
            <a:ext cx="171798" cy="170477"/>
          </a:xfrm>
          <a:prstGeom prst="rect">
            <a:avLst/>
          </a:prstGeom>
        </p:spPr>
      </p:pic>
      <p:pic>
        <p:nvPicPr>
          <p:cNvPr id="144" name="Picture 143" descr="A picture containing object&#10;&#10;Description automatically generated">
            <a:extLst>
              <a:ext uri="{FF2B5EF4-FFF2-40B4-BE49-F238E27FC236}">
                <a16:creationId xmlns:a16="http://schemas.microsoft.com/office/drawing/2014/main" id="{CC44F27A-86BF-E37C-4CEC-277C68E546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265758" y="5462476"/>
            <a:ext cx="247427" cy="151432"/>
          </a:xfrm>
          <a:prstGeom prst="rect">
            <a:avLst/>
          </a:prstGeom>
        </p:spPr>
      </p:pic>
      <p:pic>
        <p:nvPicPr>
          <p:cNvPr id="170" name="Picture 169" descr="A picture containing shape&#10;&#10;Description automatically generated">
            <a:extLst>
              <a:ext uri="{FF2B5EF4-FFF2-40B4-BE49-F238E27FC236}">
                <a16:creationId xmlns:a16="http://schemas.microsoft.com/office/drawing/2014/main" id="{D121523B-C818-55F0-49EF-4282AD210D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423" y="5438165"/>
            <a:ext cx="231314" cy="200055"/>
          </a:xfrm>
          <a:prstGeom prst="rect">
            <a:avLst/>
          </a:prstGeom>
        </p:spPr>
      </p:pic>
      <p:pic>
        <p:nvPicPr>
          <p:cNvPr id="171" name="Picture 170" descr="A close up of a logo&#10;&#10;Description automatically generated">
            <a:extLst>
              <a:ext uri="{FF2B5EF4-FFF2-40B4-BE49-F238E27FC236}">
                <a16:creationId xmlns:a16="http://schemas.microsoft.com/office/drawing/2014/main" id="{5DF0CB6D-980E-5B38-4A15-8CD7012E52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743" y="5435271"/>
            <a:ext cx="200695" cy="207749"/>
          </a:xfrm>
          <a:prstGeom prst="rect">
            <a:avLst/>
          </a:prstGeom>
        </p:spPr>
      </p:pic>
      <p:pic>
        <p:nvPicPr>
          <p:cNvPr id="172" name="Picture 171" descr="A close up of a logo&#10;&#10;Description automatically generated">
            <a:extLst>
              <a:ext uri="{FF2B5EF4-FFF2-40B4-BE49-F238E27FC236}">
                <a16:creationId xmlns:a16="http://schemas.microsoft.com/office/drawing/2014/main" id="{6AFF4413-2E51-2FCC-E390-5600698868E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146" y="772462"/>
            <a:ext cx="147249" cy="152424"/>
          </a:xfrm>
          <a:prstGeom prst="rect">
            <a:avLst/>
          </a:prstGeom>
        </p:spPr>
      </p:pic>
      <p:sp>
        <p:nvSpPr>
          <p:cNvPr id="176" name="TextBox 175">
            <a:extLst>
              <a:ext uri="{FF2B5EF4-FFF2-40B4-BE49-F238E27FC236}">
                <a16:creationId xmlns:a16="http://schemas.microsoft.com/office/drawing/2014/main" id="{1396E1CD-30B2-707C-B627-7DDAAC984672}"/>
              </a:ext>
            </a:extLst>
          </p:cNvPr>
          <p:cNvSpPr txBox="1"/>
          <p:nvPr/>
        </p:nvSpPr>
        <p:spPr>
          <a:xfrm>
            <a:off x="299447" y="5711016"/>
            <a:ext cx="637127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Available Daily: </a:t>
            </a: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Freshly cooked jacket potatoes with a choice of fillings </a:t>
            </a:r>
            <a:r>
              <a:rPr kumimoji="0" lang="en-GB" sz="75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– </a:t>
            </a:r>
            <a:r>
              <a:rPr lang="en-GB" sz="750" dirty="0">
                <a:solidFill>
                  <a:prstClr val="black"/>
                </a:solidFill>
                <a:latin typeface="Century Gothic" panose="020B0502020202020204" pitchFamily="34" charset="0"/>
              </a:rPr>
              <a:t>Fresh Bread &amp; Daily Salad Selection – Fruit &amp; Yoghurt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E048DBF-52F1-AB5F-61BF-07ADA0CF345C}"/>
              </a:ext>
            </a:extLst>
          </p:cNvPr>
          <p:cNvSpPr txBox="1"/>
          <p:nvPr/>
        </p:nvSpPr>
        <p:spPr>
          <a:xfrm>
            <a:off x="4388059" y="5416035"/>
            <a:ext cx="72812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Vegan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B5FFB191-809E-18C5-9E9C-52059BB46781}"/>
              </a:ext>
            </a:extLst>
          </p:cNvPr>
          <p:cNvSpPr txBox="1"/>
          <p:nvPr/>
        </p:nvSpPr>
        <p:spPr>
          <a:xfrm>
            <a:off x="5353771" y="5439117"/>
            <a:ext cx="110309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Chef’s Special 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715045AB-C6A9-43A3-3105-3117674A19CE}"/>
              </a:ext>
            </a:extLst>
          </p:cNvPr>
          <p:cNvSpPr txBox="1"/>
          <p:nvPr/>
        </p:nvSpPr>
        <p:spPr>
          <a:xfrm>
            <a:off x="3196354" y="5426169"/>
            <a:ext cx="85714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Wholemeal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194B97D0-D08E-5768-E8AF-48EAAD389C1B}"/>
              </a:ext>
            </a:extLst>
          </p:cNvPr>
          <p:cNvSpPr txBox="1"/>
          <p:nvPr/>
        </p:nvSpPr>
        <p:spPr>
          <a:xfrm>
            <a:off x="1730882" y="5427614"/>
            <a:ext cx="1206981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Added </a:t>
            </a:r>
            <a:r>
              <a:rPr lang="en-GB" sz="700" dirty="0">
                <a:solidFill>
                  <a:prstClr val="black"/>
                </a:solidFill>
                <a:latin typeface="Century Gothic" panose="020B0502020202020204" pitchFamily="34" charset="0"/>
              </a:rPr>
              <a:t>Pl</a:t>
            </a: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ant </a:t>
            </a:r>
            <a:r>
              <a:rPr lang="en-GB" sz="700" dirty="0">
                <a:solidFill>
                  <a:prstClr val="black"/>
                </a:solidFill>
                <a:latin typeface="Century Gothic" panose="020B0502020202020204" pitchFamily="34" charset="0"/>
              </a:rPr>
              <a:t>P</a:t>
            </a:r>
            <a:r>
              <a:rPr kumimoji="0" lang="en-GB" sz="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ower</a:t>
            </a:r>
            <a:endParaRPr kumimoji="0" lang="en-GB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C9F1E92D-1A98-4EAA-0ED2-5AE5980BCE69}"/>
              </a:ext>
            </a:extLst>
          </p:cNvPr>
          <p:cNvCxnSpPr/>
          <p:nvPr/>
        </p:nvCxnSpPr>
        <p:spPr>
          <a:xfrm>
            <a:off x="2732189" y="93864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C7877531-7693-BB23-32CC-405EED833FE9}"/>
              </a:ext>
            </a:extLst>
          </p:cNvPr>
          <p:cNvCxnSpPr/>
          <p:nvPr/>
        </p:nvCxnSpPr>
        <p:spPr>
          <a:xfrm>
            <a:off x="2776103" y="134993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E317A356-7DF1-7337-8417-E1DD6BA15A4F}"/>
              </a:ext>
            </a:extLst>
          </p:cNvPr>
          <p:cNvCxnSpPr/>
          <p:nvPr/>
        </p:nvCxnSpPr>
        <p:spPr>
          <a:xfrm>
            <a:off x="2765618" y="172412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835429D7-0F0F-199E-356B-F6F5D4EB3A21}"/>
              </a:ext>
            </a:extLst>
          </p:cNvPr>
          <p:cNvCxnSpPr/>
          <p:nvPr/>
        </p:nvCxnSpPr>
        <p:spPr>
          <a:xfrm>
            <a:off x="4197364" y="1322116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BAE0AD96-50C6-1F3F-79A7-424165F3BCA1}"/>
              </a:ext>
            </a:extLst>
          </p:cNvPr>
          <p:cNvCxnSpPr/>
          <p:nvPr/>
        </p:nvCxnSpPr>
        <p:spPr>
          <a:xfrm>
            <a:off x="4190568" y="1691133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86AA8CC6-2552-25E8-904B-B93529576AC2}"/>
              </a:ext>
            </a:extLst>
          </p:cNvPr>
          <p:cNvCxnSpPr/>
          <p:nvPr/>
        </p:nvCxnSpPr>
        <p:spPr>
          <a:xfrm>
            <a:off x="5618295" y="929629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FD2E1A52-DD5C-5D54-D616-03FEF54EA313}"/>
              </a:ext>
            </a:extLst>
          </p:cNvPr>
          <p:cNvCxnSpPr/>
          <p:nvPr/>
        </p:nvCxnSpPr>
        <p:spPr>
          <a:xfrm>
            <a:off x="5618295" y="134993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2E99DD84-583D-9FBB-F222-04372B8AF953}"/>
              </a:ext>
            </a:extLst>
          </p:cNvPr>
          <p:cNvCxnSpPr/>
          <p:nvPr/>
        </p:nvCxnSpPr>
        <p:spPr>
          <a:xfrm>
            <a:off x="5606262" y="168404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D934FEF5-D47A-93AF-1726-21BDC4335639}"/>
              </a:ext>
            </a:extLst>
          </p:cNvPr>
          <p:cNvCxnSpPr/>
          <p:nvPr/>
        </p:nvCxnSpPr>
        <p:spPr>
          <a:xfrm>
            <a:off x="6997776" y="134993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E1693AC1-DAA5-C3F1-5C5E-FE927D116E5B}"/>
              </a:ext>
            </a:extLst>
          </p:cNvPr>
          <p:cNvCxnSpPr/>
          <p:nvPr/>
        </p:nvCxnSpPr>
        <p:spPr>
          <a:xfrm>
            <a:off x="7010314" y="168553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C487E28F-B62C-923C-0D13-05CD85098373}"/>
              </a:ext>
            </a:extLst>
          </p:cNvPr>
          <p:cNvCxnSpPr/>
          <p:nvPr/>
        </p:nvCxnSpPr>
        <p:spPr>
          <a:xfrm>
            <a:off x="8462076" y="94592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3F985327-456E-6757-6864-1AD6E7B6A48E}"/>
              </a:ext>
            </a:extLst>
          </p:cNvPr>
          <p:cNvCxnSpPr/>
          <p:nvPr/>
        </p:nvCxnSpPr>
        <p:spPr>
          <a:xfrm>
            <a:off x="8483689" y="1357457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3AFC976F-69DA-99C4-CF50-EF9EF43BBDDF}"/>
              </a:ext>
            </a:extLst>
          </p:cNvPr>
          <p:cNvCxnSpPr/>
          <p:nvPr/>
        </p:nvCxnSpPr>
        <p:spPr>
          <a:xfrm>
            <a:off x="8474958" y="167749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4A38BFD9-C382-8268-EC1E-C913FD3809AC}"/>
              </a:ext>
            </a:extLst>
          </p:cNvPr>
          <p:cNvCxnSpPr/>
          <p:nvPr/>
        </p:nvCxnSpPr>
        <p:spPr>
          <a:xfrm>
            <a:off x="2732189" y="2993756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7DDCA812-8DCE-BD78-50B0-5F8EC6CA78EE}"/>
              </a:ext>
            </a:extLst>
          </p:cNvPr>
          <p:cNvCxnSpPr/>
          <p:nvPr/>
        </p:nvCxnSpPr>
        <p:spPr>
          <a:xfrm>
            <a:off x="2695933" y="335877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1568BBB1-A334-E12E-82E4-0C249DE49C33}"/>
              </a:ext>
            </a:extLst>
          </p:cNvPr>
          <p:cNvCxnSpPr/>
          <p:nvPr/>
        </p:nvCxnSpPr>
        <p:spPr>
          <a:xfrm>
            <a:off x="4175136" y="299118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48BFCA59-C5B9-C62E-4E9E-095E51B91128}"/>
              </a:ext>
            </a:extLst>
          </p:cNvPr>
          <p:cNvCxnSpPr/>
          <p:nvPr/>
        </p:nvCxnSpPr>
        <p:spPr>
          <a:xfrm>
            <a:off x="4190568" y="3329280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66B9BC54-C020-5DBD-2CA5-18B8AE1D7E26}"/>
              </a:ext>
            </a:extLst>
          </p:cNvPr>
          <p:cNvCxnSpPr/>
          <p:nvPr/>
        </p:nvCxnSpPr>
        <p:spPr>
          <a:xfrm>
            <a:off x="5556820" y="3156117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1BDC6BB1-B0B8-3E70-98BF-14089BE0CC71}"/>
              </a:ext>
            </a:extLst>
          </p:cNvPr>
          <p:cNvCxnSpPr/>
          <p:nvPr/>
        </p:nvCxnSpPr>
        <p:spPr>
          <a:xfrm>
            <a:off x="5564989" y="3415177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8F062860-0424-7D72-7126-2586C686BDBA}"/>
              </a:ext>
            </a:extLst>
          </p:cNvPr>
          <p:cNvCxnSpPr/>
          <p:nvPr/>
        </p:nvCxnSpPr>
        <p:spPr>
          <a:xfrm>
            <a:off x="6985940" y="3243376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FCD09734-D896-12BA-BD47-18CB6A64FB43}"/>
              </a:ext>
            </a:extLst>
          </p:cNvPr>
          <p:cNvCxnSpPr/>
          <p:nvPr/>
        </p:nvCxnSpPr>
        <p:spPr>
          <a:xfrm>
            <a:off x="6977939" y="294049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739AC067-511C-6FA7-73BC-482EF98661C8}"/>
              </a:ext>
            </a:extLst>
          </p:cNvPr>
          <p:cNvCxnSpPr/>
          <p:nvPr/>
        </p:nvCxnSpPr>
        <p:spPr>
          <a:xfrm>
            <a:off x="8444785" y="294691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491CDF26-1C25-D1F8-9115-9633B2966E48}"/>
              </a:ext>
            </a:extLst>
          </p:cNvPr>
          <p:cNvCxnSpPr/>
          <p:nvPr/>
        </p:nvCxnSpPr>
        <p:spPr>
          <a:xfrm>
            <a:off x="8483689" y="3337900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B8C65A25-6D83-9A6D-D692-7854EC91C046}"/>
              </a:ext>
            </a:extLst>
          </p:cNvPr>
          <p:cNvCxnSpPr/>
          <p:nvPr/>
        </p:nvCxnSpPr>
        <p:spPr>
          <a:xfrm>
            <a:off x="2776104" y="458979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8F1C2EBD-FE7D-5C02-F396-3EC77E0A60D0}"/>
              </a:ext>
            </a:extLst>
          </p:cNvPr>
          <p:cNvCxnSpPr/>
          <p:nvPr/>
        </p:nvCxnSpPr>
        <p:spPr>
          <a:xfrm>
            <a:off x="2817559" y="4929363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DD1B0797-78BB-2863-4AFE-CD4B53E89CCA}"/>
              </a:ext>
            </a:extLst>
          </p:cNvPr>
          <p:cNvCxnSpPr/>
          <p:nvPr/>
        </p:nvCxnSpPr>
        <p:spPr>
          <a:xfrm>
            <a:off x="4183733" y="4112819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62235E3E-400E-521B-1D3B-6BEB0891BE0F}"/>
              </a:ext>
            </a:extLst>
          </p:cNvPr>
          <p:cNvCxnSpPr/>
          <p:nvPr/>
        </p:nvCxnSpPr>
        <p:spPr>
          <a:xfrm>
            <a:off x="4204581" y="457403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5C308EEE-88DF-E250-6F68-B408997C5F28}"/>
              </a:ext>
            </a:extLst>
          </p:cNvPr>
          <p:cNvCxnSpPr/>
          <p:nvPr/>
        </p:nvCxnSpPr>
        <p:spPr>
          <a:xfrm>
            <a:off x="4204581" y="490136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331D928A-89B0-A913-C387-C3B1AE7C6EC6}"/>
              </a:ext>
            </a:extLst>
          </p:cNvPr>
          <p:cNvCxnSpPr/>
          <p:nvPr/>
        </p:nvCxnSpPr>
        <p:spPr>
          <a:xfrm>
            <a:off x="5556820" y="464308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0EF5B6C1-FB9B-86E5-797E-38BF679E0FB4}"/>
              </a:ext>
            </a:extLst>
          </p:cNvPr>
          <p:cNvCxnSpPr/>
          <p:nvPr/>
        </p:nvCxnSpPr>
        <p:spPr>
          <a:xfrm>
            <a:off x="5573669" y="492510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49AB3254-D6D1-32E2-04D8-3A928AFF81BA}"/>
              </a:ext>
            </a:extLst>
          </p:cNvPr>
          <p:cNvCxnSpPr/>
          <p:nvPr/>
        </p:nvCxnSpPr>
        <p:spPr>
          <a:xfrm>
            <a:off x="6977939" y="498636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12D3027F-14AD-2E9B-1DFE-E98270AA88C2}"/>
              </a:ext>
            </a:extLst>
          </p:cNvPr>
          <p:cNvCxnSpPr/>
          <p:nvPr/>
        </p:nvCxnSpPr>
        <p:spPr>
          <a:xfrm>
            <a:off x="7010314" y="462009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id="{526BB6C1-0EEF-1937-3D67-A4F116CBE0B5}"/>
              </a:ext>
            </a:extLst>
          </p:cNvPr>
          <p:cNvCxnSpPr/>
          <p:nvPr/>
        </p:nvCxnSpPr>
        <p:spPr>
          <a:xfrm>
            <a:off x="8507522" y="422230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id="{E778BF73-0C1A-C2A7-A0D6-03AD49556091}"/>
              </a:ext>
            </a:extLst>
          </p:cNvPr>
          <p:cNvCxnSpPr/>
          <p:nvPr/>
        </p:nvCxnSpPr>
        <p:spPr>
          <a:xfrm>
            <a:off x="8475529" y="461195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id="{1961A2D8-4E45-747B-1D8A-F30E3D56D7DF}"/>
              </a:ext>
            </a:extLst>
          </p:cNvPr>
          <p:cNvCxnSpPr/>
          <p:nvPr/>
        </p:nvCxnSpPr>
        <p:spPr>
          <a:xfrm>
            <a:off x="8444785" y="4929363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6BE19BF-9C5C-A16A-0E11-0F63DAA8DF57}"/>
              </a:ext>
            </a:extLst>
          </p:cNvPr>
          <p:cNvSpPr txBox="1"/>
          <p:nvPr/>
        </p:nvSpPr>
        <p:spPr>
          <a:xfrm>
            <a:off x="356095" y="104848"/>
            <a:ext cx="14653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b="1" dirty="0">
                <a:solidFill>
                  <a:schemeClr val="bg1"/>
                </a:solidFill>
                <a:latin typeface="Century Gothic"/>
              </a:rPr>
              <a:t>Kent / TKAT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b="1" dirty="0">
                <a:solidFill>
                  <a:schemeClr val="bg1"/>
                </a:solidFill>
                <a:latin typeface="Century Gothic"/>
              </a:rPr>
              <a:t>Autumn/ Winter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b="1" dirty="0">
                <a:solidFill>
                  <a:schemeClr val="bg1"/>
                </a:solidFill>
                <a:latin typeface="Century Gothic"/>
              </a:rPr>
              <a:t>2023/ 2024</a:t>
            </a:r>
            <a:endParaRPr kumimoji="0" lang="en-GB" sz="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Century Gothic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AEDCE0B-CD2C-68CD-D517-EDEB9F444FFD}"/>
              </a:ext>
            </a:extLst>
          </p:cNvPr>
          <p:cNvCxnSpPr/>
          <p:nvPr/>
        </p:nvCxnSpPr>
        <p:spPr>
          <a:xfrm>
            <a:off x="4159326" y="2570366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34DFB55-F7A5-9995-3960-5AF20BAF163A}"/>
              </a:ext>
            </a:extLst>
          </p:cNvPr>
          <p:cNvCxnSpPr/>
          <p:nvPr/>
        </p:nvCxnSpPr>
        <p:spPr>
          <a:xfrm>
            <a:off x="7010314" y="258014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F997ADA-8502-4952-44BF-24BF0924C0E1}"/>
              </a:ext>
            </a:extLst>
          </p:cNvPr>
          <p:cNvCxnSpPr/>
          <p:nvPr/>
        </p:nvCxnSpPr>
        <p:spPr>
          <a:xfrm>
            <a:off x="8447704" y="256966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icture containing object&#10;&#10;Description automatically generated">
            <a:extLst>
              <a:ext uri="{FF2B5EF4-FFF2-40B4-BE49-F238E27FC236}">
                <a16:creationId xmlns:a16="http://schemas.microsoft.com/office/drawing/2014/main" id="{D0D86226-164C-B808-061F-1FDC742531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3572489" y="4428405"/>
            <a:ext cx="217137" cy="1328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CBC4C0-AD0E-FC61-B209-FF67D4D0A0AA}"/>
              </a:ext>
            </a:extLst>
          </p:cNvPr>
          <p:cNvSpPr txBox="1"/>
          <p:nvPr/>
        </p:nvSpPr>
        <p:spPr>
          <a:xfrm>
            <a:off x="6701682" y="4277937"/>
            <a:ext cx="148016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Macaroni Cheese</a:t>
            </a:r>
            <a:endParaRPr kumimoji="0" lang="en-US" sz="75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E92E6E5-933F-426C-97B3-4A494DA9F318}"/>
              </a:ext>
            </a:extLst>
          </p:cNvPr>
          <p:cNvCxnSpPr/>
          <p:nvPr/>
        </p:nvCxnSpPr>
        <p:spPr>
          <a:xfrm>
            <a:off x="7017862" y="414941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A picture containing object&#10;&#10;Description automatically generated">
            <a:extLst>
              <a:ext uri="{FF2B5EF4-FFF2-40B4-BE49-F238E27FC236}">
                <a16:creationId xmlns:a16="http://schemas.microsoft.com/office/drawing/2014/main" id="{1D866A04-A77A-4C0F-5EEF-B9DC033B47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5961660" y="1197579"/>
            <a:ext cx="217137" cy="132893"/>
          </a:xfrm>
          <a:prstGeom prst="rect">
            <a:avLst/>
          </a:prstGeom>
        </p:spPr>
      </p:pic>
      <p:pic>
        <p:nvPicPr>
          <p:cNvPr id="23" name="Picture 22" descr="A picture containing object&#10;&#10;Description automatically generated">
            <a:extLst>
              <a:ext uri="{FF2B5EF4-FFF2-40B4-BE49-F238E27FC236}">
                <a16:creationId xmlns:a16="http://schemas.microsoft.com/office/drawing/2014/main" id="{C95BAA7C-9343-2F5E-B480-076B72E7ED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7779449" y="1185570"/>
            <a:ext cx="217137" cy="132893"/>
          </a:xfrm>
          <a:prstGeom prst="rect">
            <a:avLst/>
          </a:prstGeom>
        </p:spPr>
      </p:pic>
      <p:pic>
        <p:nvPicPr>
          <p:cNvPr id="25" name="Picture 24" descr="A picture containing object&#10;&#10;Description automatically generated">
            <a:extLst>
              <a:ext uri="{FF2B5EF4-FFF2-40B4-BE49-F238E27FC236}">
                <a16:creationId xmlns:a16="http://schemas.microsoft.com/office/drawing/2014/main" id="{4CFA09C1-A9D0-7260-A6AA-C93148219C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3559851" y="2349767"/>
            <a:ext cx="217137" cy="132893"/>
          </a:xfrm>
          <a:prstGeom prst="rect">
            <a:avLst/>
          </a:prstGeom>
        </p:spPr>
      </p:pic>
      <p:pic>
        <p:nvPicPr>
          <p:cNvPr id="29" name="Picture 28" descr="A picture containing object&#10;&#10;Description automatically generated">
            <a:extLst>
              <a:ext uri="{FF2B5EF4-FFF2-40B4-BE49-F238E27FC236}">
                <a16:creationId xmlns:a16="http://schemas.microsoft.com/office/drawing/2014/main" id="{94F13C2E-29BD-3097-1317-180C919231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341086" y="3004497"/>
            <a:ext cx="217137" cy="132893"/>
          </a:xfrm>
          <a:prstGeom prst="rect">
            <a:avLst/>
          </a:prstGeom>
        </p:spPr>
      </p:pic>
      <p:pic>
        <p:nvPicPr>
          <p:cNvPr id="32" name="Picture 31" descr="A picture containing object&#10;&#10;Description automatically generated">
            <a:extLst>
              <a:ext uri="{FF2B5EF4-FFF2-40B4-BE49-F238E27FC236}">
                <a16:creationId xmlns:a16="http://schemas.microsoft.com/office/drawing/2014/main" id="{C76D9B1F-47DB-EDF5-070D-F1BB467E05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330030" y="4472762"/>
            <a:ext cx="217137" cy="13289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A99E902-E49B-AE0E-632A-3A42DBBC7183}"/>
              </a:ext>
            </a:extLst>
          </p:cNvPr>
          <p:cNvCxnSpPr/>
          <p:nvPr/>
        </p:nvCxnSpPr>
        <p:spPr>
          <a:xfrm>
            <a:off x="5592326" y="414941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A8EC124-E689-35F4-D0DE-4B4DE47508A8}"/>
              </a:ext>
            </a:extLst>
          </p:cNvPr>
          <p:cNvCxnSpPr/>
          <p:nvPr/>
        </p:nvCxnSpPr>
        <p:spPr>
          <a:xfrm>
            <a:off x="2732189" y="257665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 descr="A picture containing text&#10;&#10;Description automatically generated">
            <a:extLst>
              <a:ext uri="{FF2B5EF4-FFF2-40B4-BE49-F238E27FC236}">
                <a16:creationId xmlns:a16="http://schemas.microsoft.com/office/drawing/2014/main" id="{839B9C09-5614-F215-9E5F-2B4B45BDBCB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213" y="612035"/>
            <a:ext cx="362631" cy="505651"/>
          </a:xfrm>
          <a:prstGeom prst="rect">
            <a:avLst/>
          </a:prstGeom>
        </p:spPr>
      </p:pic>
      <p:pic>
        <p:nvPicPr>
          <p:cNvPr id="44" name="Picture 43" descr="A picture containing shape&#10;&#10;Description automatically generated">
            <a:extLst>
              <a:ext uri="{FF2B5EF4-FFF2-40B4-BE49-F238E27FC236}">
                <a16:creationId xmlns:a16="http://schemas.microsoft.com/office/drawing/2014/main" id="{8B36B747-FCE9-BCAD-7BCB-18B7324DC8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3724">
            <a:off x="7925337" y="2178136"/>
            <a:ext cx="245174" cy="212042"/>
          </a:xfrm>
          <a:prstGeom prst="rect">
            <a:avLst/>
          </a:prstGeom>
        </p:spPr>
      </p:pic>
      <p:pic>
        <p:nvPicPr>
          <p:cNvPr id="47" name="Picture 46" descr="A picture containing shape&#10;&#10;Description automatically generated">
            <a:extLst>
              <a:ext uri="{FF2B5EF4-FFF2-40B4-BE49-F238E27FC236}">
                <a16:creationId xmlns:a16="http://schemas.microsoft.com/office/drawing/2014/main" id="{1A0811D2-D3F1-A7C3-4C81-EE6DB9D7F9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4762">
            <a:off x="3624926" y="947090"/>
            <a:ext cx="245174" cy="212042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8BB29EF4-F1AB-90DD-DCEE-3A4F3B2645EF}"/>
              </a:ext>
            </a:extLst>
          </p:cNvPr>
          <p:cNvSpPr txBox="1"/>
          <p:nvPr/>
        </p:nvSpPr>
        <p:spPr>
          <a:xfrm>
            <a:off x="3943124" y="3771660"/>
            <a:ext cx="137506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Mexican Beef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with Rice</a:t>
            </a:r>
            <a:endParaRPr kumimoji="0" lang="en-US" sz="75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0FF4FB-8637-4872-2AA4-D135630B2ECE}"/>
              </a:ext>
            </a:extLst>
          </p:cNvPr>
          <p:cNvSpPr txBox="1"/>
          <p:nvPr/>
        </p:nvSpPr>
        <p:spPr>
          <a:xfrm>
            <a:off x="8251705" y="4234877"/>
            <a:ext cx="1371646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BBQ Quorn Fillet with Chips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entury Gothic"/>
              <a:ea typeface="+mn-ea"/>
              <a:cs typeface="+mn-c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720CB66-6F7C-19F9-F255-F5DBAFB34FBC}"/>
              </a:ext>
            </a:extLst>
          </p:cNvPr>
          <p:cNvCxnSpPr/>
          <p:nvPr/>
        </p:nvCxnSpPr>
        <p:spPr>
          <a:xfrm>
            <a:off x="7010314" y="981146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A close up of a logo&#10;&#10;Description automatically generated">
            <a:extLst>
              <a:ext uri="{FF2B5EF4-FFF2-40B4-BE49-F238E27FC236}">
                <a16:creationId xmlns:a16="http://schemas.microsoft.com/office/drawing/2014/main" id="{5AC6BAB3-7575-04C2-ACBD-56154106B2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408" y="1858182"/>
            <a:ext cx="171798" cy="170477"/>
          </a:xfrm>
          <a:prstGeom prst="rect">
            <a:avLst/>
          </a:prstGeom>
        </p:spPr>
      </p:pic>
      <p:pic>
        <p:nvPicPr>
          <p:cNvPr id="50" name="Picture 49" descr="A close up of a logo&#10;&#10;Description automatically generated">
            <a:extLst>
              <a:ext uri="{FF2B5EF4-FFF2-40B4-BE49-F238E27FC236}">
                <a16:creationId xmlns:a16="http://schemas.microsoft.com/office/drawing/2014/main" id="{90A42055-845F-6F94-DB91-68E7D2D79F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912" y="2307223"/>
            <a:ext cx="171798" cy="170477"/>
          </a:xfrm>
          <a:prstGeom prst="rect">
            <a:avLst/>
          </a:prstGeom>
        </p:spPr>
      </p:pic>
      <p:pic>
        <p:nvPicPr>
          <p:cNvPr id="54" name="Picture 53" descr="A close up of a logo&#10;&#10;Description automatically generated">
            <a:extLst>
              <a:ext uri="{FF2B5EF4-FFF2-40B4-BE49-F238E27FC236}">
                <a16:creationId xmlns:a16="http://schemas.microsoft.com/office/drawing/2014/main" id="{AB034F65-6B7A-F76E-18D5-4C4FF8ACC3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402" y="3865083"/>
            <a:ext cx="171798" cy="170477"/>
          </a:xfrm>
          <a:prstGeom prst="rect">
            <a:avLst/>
          </a:prstGeom>
        </p:spPr>
      </p:pic>
      <p:pic>
        <p:nvPicPr>
          <p:cNvPr id="55" name="Picture 54" descr="A close up of a logo&#10;&#10;Description automatically generated">
            <a:extLst>
              <a:ext uri="{FF2B5EF4-FFF2-40B4-BE49-F238E27FC236}">
                <a16:creationId xmlns:a16="http://schemas.microsoft.com/office/drawing/2014/main" id="{6653FC45-92C2-789D-C3B5-17B36C8882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227" y="4296572"/>
            <a:ext cx="171798" cy="170477"/>
          </a:xfrm>
          <a:prstGeom prst="rect">
            <a:avLst/>
          </a:prstGeom>
        </p:spPr>
      </p:pic>
      <p:pic>
        <p:nvPicPr>
          <p:cNvPr id="67" name="Picture 66" descr="A close up of a logo&#10;&#10;Description automatically generated">
            <a:extLst>
              <a:ext uri="{FF2B5EF4-FFF2-40B4-BE49-F238E27FC236}">
                <a16:creationId xmlns:a16="http://schemas.microsoft.com/office/drawing/2014/main" id="{C6B662A6-25A2-219A-97E0-F0026D656E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002" y="620895"/>
            <a:ext cx="171798" cy="170477"/>
          </a:xfrm>
          <a:prstGeom prst="rect">
            <a:avLst/>
          </a:prstGeom>
        </p:spPr>
      </p:pic>
      <p:pic>
        <p:nvPicPr>
          <p:cNvPr id="68" name="Picture 67" descr="A picture containing object&#10;&#10;Description automatically generated">
            <a:extLst>
              <a:ext uri="{FF2B5EF4-FFF2-40B4-BE49-F238E27FC236}">
                <a16:creationId xmlns:a16="http://schemas.microsoft.com/office/drawing/2014/main" id="{775E8C91-8F68-7066-382B-D1D46072E9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3572488" y="1922747"/>
            <a:ext cx="217137" cy="132893"/>
          </a:xfrm>
          <a:prstGeom prst="rect">
            <a:avLst/>
          </a:prstGeom>
        </p:spPr>
      </p:pic>
      <p:pic>
        <p:nvPicPr>
          <p:cNvPr id="70" name="Picture 69" descr="A picture containing object&#10;&#10;Description automatically generated">
            <a:extLst>
              <a:ext uri="{FF2B5EF4-FFF2-40B4-BE49-F238E27FC236}">
                <a16:creationId xmlns:a16="http://schemas.microsoft.com/office/drawing/2014/main" id="{C6DC7A1F-DE8D-57BE-262F-2E9B00B9E6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310952" y="1808160"/>
            <a:ext cx="217137" cy="132893"/>
          </a:xfrm>
          <a:prstGeom prst="rect">
            <a:avLst/>
          </a:prstGeom>
        </p:spPr>
      </p:pic>
      <p:pic>
        <p:nvPicPr>
          <p:cNvPr id="72" name="Picture 71" descr="A picture containing object&#10;&#10;Description automatically generated">
            <a:extLst>
              <a:ext uri="{FF2B5EF4-FFF2-40B4-BE49-F238E27FC236}">
                <a16:creationId xmlns:a16="http://schemas.microsoft.com/office/drawing/2014/main" id="{CB8BB6A9-D44A-C706-10DD-4F3F818584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9327610" y="1899732"/>
            <a:ext cx="217137" cy="132893"/>
          </a:xfrm>
          <a:prstGeom prst="rect">
            <a:avLst/>
          </a:prstGeom>
        </p:spPr>
      </p:pic>
      <p:pic>
        <p:nvPicPr>
          <p:cNvPr id="74" name="Picture 73" descr="A close up of a logo&#10;&#10;Description automatically generated">
            <a:extLst>
              <a:ext uri="{FF2B5EF4-FFF2-40B4-BE49-F238E27FC236}">
                <a16:creationId xmlns:a16="http://schemas.microsoft.com/office/drawing/2014/main" id="{E5A1B30B-F748-5DBE-7EC9-EA371BFDA8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933" y="3877719"/>
            <a:ext cx="147249" cy="152424"/>
          </a:xfrm>
          <a:prstGeom prst="rect">
            <a:avLst/>
          </a:prstGeom>
        </p:spPr>
      </p:pic>
      <p:pic>
        <p:nvPicPr>
          <p:cNvPr id="75" name="Picture 74" descr="A close up of a logo&#10;&#10;Description automatically generated">
            <a:extLst>
              <a:ext uri="{FF2B5EF4-FFF2-40B4-BE49-F238E27FC236}">
                <a16:creationId xmlns:a16="http://schemas.microsoft.com/office/drawing/2014/main" id="{0B7DE577-6D44-6278-CDA5-BF3EAD56B3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102" y="3878390"/>
            <a:ext cx="147249" cy="152424"/>
          </a:xfrm>
          <a:prstGeom prst="rect">
            <a:avLst/>
          </a:prstGeom>
        </p:spPr>
      </p:pic>
      <p:pic>
        <p:nvPicPr>
          <p:cNvPr id="78" name="Picture 77" descr="A picture containing object&#10;&#10;Description automatically generated">
            <a:extLst>
              <a:ext uri="{FF2B5EF4-FFF2-40B4-BE49-F238E27FC236}">
                <a16:creationId xmlns:a16="http://schemas.microsoft.com/office/drawing/2014/main" id="{39CED0CC-0C0E-02D9-686B-9912E4BA0D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9137111" y="4396641"/>
            <a:ext cx="217137" cy="132893"/>
          </a:xfrm>
          <a:prstGeom prst="rect">
            <a:avLst/>
          </a:prstGeom>
        </p:spPr>
      </p:pic>
      <p:pic>
        <p:nvPicPr>
          <p:cNvPr id="79" name="Picture 78" descr="A picture containing object&#10;&#10;Description automatically generated">
            <a:extLst>
              <a:ext uri="{FF2B5EF4-FFF2-40B4-BE49-F238E27FC236}">
                <a16:creationId xmlns:a16="http://schemas.microsoft.com/office/drawing/2014/main" id="{388C5420-1417-65F4-3112-C12439478E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867462" y="4381731"/>
            <a:ext cx="217137" cy="132893"/>
          </a:xfrm>
          <a:prstGeom prst="rect">
            <a:avLst/>
          </a:prstGeom>
        </p:spPr>
      </p:pic>
      <p:pic>
        <p:nvPicPr>
          <p:cNvPr id="84" name="Picture 83" descr="A picture containing object&#10;&#10;Description automatically generated">
            <a:extLst>
              <a:ext uri="{FF2B5EF4-FFF2-40B4-BE49-F238E27FC236}">
                <a16:creationId xmlns:a16="http://schemas.microsoft.com/office/drawing/2014/main" id="{694BB1FC-A9AD-9A22-58C0-6717444D84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3656384" y="5007383"/>
            <a:ext cx="217137" cy="132893"/>
          </a:xfrm>
          <a:prstGeom prst="rect">
            <a:avLst/>
          </a:prstGeom>
        </p:spPr>
      </p:pic>
      <p:pic>
        <p:nvPicPr>
          <p:cNvPr id="86" name="Picture 85" descr="A picture containing object&#10;&#10;Description automatically generated">
            <a:extLst>
              <a:ext uri="{FF2B5EF4-FFF2-40B4-BE49-F238E27FC236}">
                <a16:creationId xmlns:a16="http://schemas.microsoft.com/office/drawing/2014/main" id="{0954B6B0-F993-1DFC-5120-01BBE934D4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9290560" y="5177293"/>
            <a:ext cx="217137" cy="132893"/>
          </a:xfrm>
          <a:prstGeom prst="rect">
            <a:avLst/>
          </a:prstGeom>
        </p:spPr>
      </p:pic>
      <p:pic>
        <p:nvPicPr>
          <p:cNvPr id="87" name="Picture 86" descr="A picture containing object&#10;&#10;Description automatically generated">
            <a:extLst>
              <a:ext uri="{FF2B5EF4-FFF2-40B4-BE49-F238E27FC236}">
                <a16:creationId xmlns:a16="http://schemas.microsoft.com/office/drawing/2014/main" id="{D36C1D16-A480-0410-E6AA-D541E2C90F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9327609" y="3532311"/>
            <a:ext cx="217137" cy="132893"/>
          </a:xfrm>
          <a:prstGeom prst="rect">
            <a:avLst/>
          </a:prstGeom>
        </p:spPr>
      </p:pic>
      <p:pic>
        <p:nvPicPr>
          <p:cNvPr id="89" name="Picture 88" descr="A picture containing graphics, font, text, graphic design&#10;&#10;Description automatically generated">
            <a:extLst>
              <a:ext uri="{FF2B5EF4-FFF2-40B4-BE49-F238E27FC236}">
                <a16:creationId xmlns:a16="http://schemas.microsoft.com/office/drawing/2014/main" id="{8D552315-F2FB-8A39-77F0-0339FA16B27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276" y="2221092"/>
            <a:ext cx="740364" cy="280685"/>
          </a:xfrm>
          <a:prstGeom prst="rect">
            <a:avLst/>
          </a:prstGeom>
        </p:spPr>
      </p:pic>
      <p:pic>
        <p:nvPicPr>
          <p:cNvPr id="94" name="Picture 93" descr="A logo with a fork and spoon&#10;&#10;Description automatically generated with low confidence">
            <a:extLst>
              <a:ext uri="{FF2B5EF4-FFF2-40B4-BE49-F238E27FC236}">
                <a16:creationId xmlns:a16="http://schemas.microsoft.com/office/drawing/2014/main" id="{D7E849DB-7B73-0C45-F7BF-3789D8FBABB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618" y="3830985"/>
            <a:ext cx="465588" cy="465588"/>
          </a:xfrm>
          <a:prstGeom prst="rect">
            <a:avLst/>
          </a:prstGeom>
        </p:spPr>
      </p:pic>
      <p:pic>
        <p:nvPicPr>
          <p:cNvPr id="16" name="Picture 15" descr="A picture containing object&#10;&#10;Description automatically generated">
            <a:extLst>
              <a:ext uri="{FF2B5EF4-FFF2-40B4-BE49-F238E27FC236}">
                <a16:creationId xmlns:a16="http://schemas.microsoft.com/office/drawing/2014/main" id="{5B51C179-2F25-F152-BDEB-2B2B4B263A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3659429" y="1205518"/>
            <a:ext cx="217137" cy="132893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C0D2B24C-7DE0-5EE9-2F6C-0D77CDFE30ED}"/>
              </a:ext>
            </a:extLst>
          </p:cNvPr>
          <p:cNvSpPr txBox="1"/>
          <p:nvPr/>
        </p:nvSpPr>
        <p:spPr>
          <a:xfrm>
            <a:off x="414924" y="890187"/>
            <a:ext cx="980694" cy="1131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30/10/2023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20/11/2023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11/12/2023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15/01/2024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05/02/2024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04/03/2024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25/03/2024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784376D-6DB0-4021-3868-87CC21886E1E}"/>
              </a:ext>
            </a:extLst>
          </p:cNvPr>
          <p:cNvSpPr txBox="1"/>
          <p:nvPr/>
        </p:nvSpPr>
        <p:spPr>
          <a:xfrm>
            <a:off x="424295" y="2548220"/>
            <a:ext cx="98069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06/11</a:t>
            </a: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/2023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27/11/2023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18/12/2023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22/01/2024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19/02/2024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11/03/2024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376EC76D-B134-1125-35CC-D1633740FA73}"/>
              </a:ext>
            </a:extLst>
          </p:cNvPr>
          <p:cNvSpPr txBox="1"/>
          <p:nvPr/>
        </p:nvSpPr>
        <p:spPr>
          <a:xfrm>
            <a:off x="441670" y="4273451"/>
            <a:ext cx="980694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13/11/2023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04/12/2023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08/01/2024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29/01/2024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26/02/2024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</a:t>
            </a:r>
            <a:r>
              <a:rPr lang="en-GB" sz="750" dirty="0">
                <a:solidFill>
                  <a:schemeClr val="bg1"/>
                </a:solidFill>
                <a:latin typeface="Century Gothic"/>
              </a:rPr>
              <a:t>8/03/2024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36" name="Picture 35" descr="A close up of a logo&#10;&#10;Description automatically generated">
            <a:extLst>
              <a:ext uri="{FF2B5EF4-FFF2-40B4-BE49-F238E27FC236}">
                <a16:creationId xmlns:a16="http://schemas.microsoft.com/office/drawing/2014/main" id="{902A24D6-7C52-EAC4-5A0E-5FAECDEF61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446" y="3472010"/>
            <a:ext cx="206296" cy="20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526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E5537FE4892943BA70BF289A11577F" ma:contentTypeVersion="16" ma:contentTypeDescription="Create a new document." ma:contentTypeScope="" ma:versionID="8f8500c1e2c72a0927df833fb3164af0">
  <xsd:schema xmlns:xsd="http://www.w3.org/2001/XMLSchema" xmlns:xs="http://www.w3.org/2001/XMLSchema" xmlns:p="http://schemas.microsoft.com/office/2006/metadata/properties" xmlns:ns3="7900b00d-6b81-4293-a6f6-7ae26b1ab9c6" xmlns:ns4="f9d0f45c-c12f-4510-9b8d-33f7885b9fd4" targetNamespace="http://schemas.microsoft.com/office/2006/metadata/properties" ma:root="true" ma:fieldsID="b42d76c0cb4abdfc27b4d297bed7323f" ns3:_="" ns4:_="">
    <xsd:import namespace="7900b00d-6b81-4293-a6f6-7ae26b1ab9c6"/>
    <xsd:import namespace="f9d0f45c-c12f-4510-9b8d-33f7885b9fd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Tags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_activity" minOccurs="0"/>
                <xsd:element ref="ns4:MediaServiceObjectDetectorVersion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00b00d-6b81-4293-a6f6-7ae26b1ab9c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d0f45c-c12f-4510-9b8d-33f7885b9f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9d0f45c-c12f-4510-9b8d-33f7885b9fd4" xsi:nil="true"/>
  </documentManagement>
</p:properties>
</file>

<file path=customXml/itemProps1.xml><?xml version="1.0" encoding="utf-8"?>
<ds:datastoreItem xmlns:ds="http://schemas.openxmlformats.org/officeDocument/2006/customXml" ds:itemID="{3AB8ED64-C6F3-4AA7-A4F8-D8EE960172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B8A75E8-E11B-469C-B780-954E8440CF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00b00d-6b81-4293-a6f6-7ae26b1ab9c6"/>
    <ds:schemaRef ds:uri="f9d0f45c-c12f-4510-9b8d-33f7885b9f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8B72B72-EFE2-4371-B500-B2B9B1CA3EDB}">
  <ds:schemaRefs>
    <ds:schemaRef ds:uri="http://schemas.microsoft.com/office/2006/documentManagement/types"/>
    <ds:schemaRef ds:uri="http://purl.org/dc/dcmitype/"/>
    <ds:schemaRef ds:uri="http://schemas.microsoft.com/office/2006/metadata/properties"/>
    <ds:schemaRef ds:uri="http://purl.org/dc/elements/1.1/"/>
    <ds:schemaRef ds:uri="7900b00d-6b81-4293-a6f6-7ae26b1ab9c6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f9d0f45c-c12f-4510-9b8d-33f7885b9fd4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4206</TotalTime>
  <Words>388</Words>
  <Application>Microsoft Office PowerPoint</Application>
  <PresentationFormat>A4 Paper (210x297 mm)</PresentationFormat>
  <Paragraphs>104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Christian Pass</dc:creator>
  <cp:lastModifiedBy>Claire Medhurst</cp:lastModifiedBy>
  <cp:revision>9</cp:revision>
  <cp:lastPrinted>2020-03-11T16:56:56Z</cp:lastPrinted>
  <dcterms:created xsi:type="dcterms:W3CDTF">2014-08-19T19:35:20Z</dcterms:created>
  <dcterms:modified xsi:type="dcterms:W3CDTF">2023-09-26T16:11:40Z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0x01010005E5537FE4892943BA70BF289A11577F</vt:lpwstr>
  </property>
  <property fmtid="{D5CDD505-2E9C-101B-9397-08002B2CF9AE}" pid="3" name="Company_x0020_Metadata">
    <vt:lpwstr>2;#CaterLink|6b7c7025-ee94-469a-84b5-af43f06be2f7</vt:lpwstr>
  </property>
  <property fmtid="{D5CDD505-2E9C-101B-9397-08002B2CF9AE}" pid="4" name="Company Metadata">
    <vt:lpwstr>2;#CaterLink</vt:lpwstr>
  </property>
  <property fmtid="{D5CDD505-2E9C-101B-9397-08002B2CF9AE}" pid="5" name="Order">
    <vt:r8>70900</vt:r8>
  </property>
</Properties>
</file>